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3"/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  <p:embeddedFont>
      <p:font typeface="Century Gothic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7" Type="http://schemas.openxmlformats.org/officeDocument/2006/relationships/font" Target="fonts/CenturyGothic-bold.fntdata"/><Relationship Id="rId16" Type="http://schemas.openxmlformats.org/officeDocument/2006/relationships/font" Target="fonts/CenturyGothic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enturyGothic-boldItalic.fntdata"/><Relationship Id="rId6" Type="http://schemas.openxmlformats.org/officeDocument/2006/relationships/slide" Target="slides/slide1.xml"/><Relationship Id="rId18" Type="http://schemas.openxmlformats.org/officeDocument/2006/relationships/font" Target="fonts/CenturyGothic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f4b992a10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Thank you for the time.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Time check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Been speaking the broader team for some time so we’re excited to have this this discussion today.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b="1" lang="en"/>
              <a:t>UP FRONT CONTRACT (SANDLER):  Objective of today’s session is to determine if we should jointly go ahead with an evaluation of the software….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/>
              <a:t>I am sure you have a lot of questions for us… we have a bunch of questions for you as well.   Based on what we have done with other customers in your space: (namedrop vertical/horizontal customers)…  we think we have a pretty good case to move forward… but that’s what today is all about.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/>
              <a:t>Does that make sense?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1" name="Google Shape;91;g4f4b992a10_2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5055fa2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5055fa2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5055fa2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5055fa2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5055fa28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5055fa28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5055fa28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5055fa28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5055fa28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5055fa28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21374" l="6761" r="6458" t="4387"/>
          <a:stretch/>
        </p:blipFill>
        <p:spPr>
          <a:xfrm>
            <a:off x="0" y="-74428"/>
            <a:ext cx="9229060" cy="5217928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-17585" y="2549771"/>
            <a:ext cx="9261598" cy="2655277"/>
          </a:xfrm>
          <a:custGeom>
            <a:rect b="b" l="l" r="r" t="t"/>
            <a:pathLst>
              <a:path extrusionOk="0" h="2655277" w="9161585">
                <a:moveTo>
                  <a:pt x="17585" y="1213338"/>
                </a:moveTo>
                <a:lnTo>
                  <a:pt x="9161585" y="0"/>
                </a:lnTo>
                <a:lnTo>
                  <a:pt x="9144000" y="2655277"/>
                </a:lnTo>
                <a:lnTo>
                  <a:pt x="0" y="2620108"/>
                </a:lnTo>
                <a:lnTo>
                  <a:pt x="17585" y="1213338"/>
                </a:lnTo>
                <a:close/>
              </a:path>
            </a:pathLst>
          </a:custGeom>
          <a:gradFill>
            <a:gsLst>
              <a:gs pos="0">
                <a:srgbClr val="2BA2DA"/>
              </a:gs>
              <a:gs pos="100000">
                <a:srgbClr val="1E79D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rifacta-Logo-New_white.emf"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2201" y="434110"/>
            <a:ext cx="2283797" cy="42025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525100" y="299425"/>
            <a:ext cx="80343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  <a:defRPr b="0" i="0" sz="32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  <a:defRPr b="0" i="0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4"/>
          <p:cNvSpPr txBox="1"/>
          <p:nvPr/>
        </p:nvSpPr>
        <p:spPr>
          <a:xfrm>
            <a:off x="-739588" y="3671048"/>
            <a:ext cx="138548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1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46075" y="4832033"/>
            <a:ext cx="3492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568325" y="4832033"/>
            <a:ext cx="28956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2">
            <a:alphaModFix/>
          </a:blip>
          <a:srcRect b="0" l="0" r="-12605" t="0"/>
          <a:stretch/>
        </p:blipFill>
        <p:spPr>
          <a:xfrm>
            <a:off x="-870075" y="0"/>
            <a:ext cx="55255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1_Custom Layout 3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346075" y="4832033"/>
            <a:ext cx="3492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568325" y="4832033"/>
            <a:ext cx="28956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381000" y="260033"/>
            <a:ext cx="8305800" cy="58293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346075" y="4832033"/>
            <a:ext cx="34925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idx="11" type="ftr"/>
          </p:nvPr>
        </p:nvSpPr>
        <p:spPr>
          <a:xfrm>
            <a:off x="568325" y="4832033"/>
            <a:ext cx="289560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1_Custom Layout 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8"/>
          <p:cNvPicPr preferRelativeResize="0"/>
          <p:nvPr/>
        </p:nvPicPr>
        <p:blipFill rotWithShape="1">
          <a:blip r:embed="rId2">
            <a:alphaModFix/>
          </a:blip>
          <a:srcRect b="-979" l="-14779" r="33839" t="980"/>
          <a:stretch/>
        </p:blipFill>
        <p:spPr>
          <a:xfrm>
            <a:off x="-1363675" y="-38475"/>
            <a:ext cx="53596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346075" y="4832033"/>
            <a:ext cx="3492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568325" y="4832033"/>
            <a:ext cx="28956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Column Content">
  <p:cSld name="Single Column Conte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None/>
              <a:defRPr b="0" i="0" sz="2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130538" y="4832033"/>
            <a:ext cx="3492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00"/>
              <a:buFont typeface="Proxima Nova"/>
              <a:buNone/>
              <a:defRPr b="0" i="0" sz="6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352788" y="4832033"/>
            <a:ext cx="28956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1100"/>
              <a:buFont typeface="Proxima Nova"/>
              <a:buNone/>
              <a:defRPr b="0" i="0" sz="500" u="none" cap="none" strike="noStrike">
                <a:solidFill>
                  <a:srgbClr val="8B8B8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381000" y="1108710"/>
            <a:ext cx="83058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5_Custom Layou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/>
          <p:nvPr/>
        </p:nvSpPr>
        <p:spPr>
          <a:xfrm>
            <a:off x="0" y="1"/>
            <a:ext cx="9144000" cy="9816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0"/>
          <p:cNvSpPr txBox="1"/>
          <p:nvPr>
            <p:ph type="title"/>
          </p:nvPr>
        </p:nvSpPr>
        <p:spPr>
          <a:xfrm>
            <a:off x="381000" y="260033"/>
            <a:ext cx="8305800" cy="58293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346075" y="4832033"/>
            <a:ext cx="34925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20"/>
          <p:cNvSpPr txBox="1"/>
          <p:nvPr>
            <p:ph idx="11" type="ftr"/>
          </p:nvPr>
        </p:nvSpPr>
        <p:spPr>
          <a:xfrm>
            <a:off x="568325" y="4832033"/>
            <a:ext cx="289560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rgbClr val="D9D9D9">
                  <a:alpha val="57254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81000" y="260033"/>
            <a:ext cx="8305800" cy="58293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81000" y="1108710"/>
            <a:ext cx="8305800" cy="34861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Merriweather Sans"/>
              <a:buChar char="➔"/>
              <a:defRPr b="0" i="0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346075" y="4832033"/>
            <a:ext cx="34925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rifacta-Logo-New_gray.emf"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49491" y="4897755"/>
            <a:ext cx="743673" cy="13771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568325" y="4832033"/>
            <a:ext cx="2895600" cy="272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500" u="none" cap="none" strike="noStrike">
                <a:solidFill>
                  <a:srgbClr val="8B8B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7" name="Google Shape;57;p13"/>
          <p:cNvSpPr/>
          <p:nvPr/>
        </p:nvSpPr>
        <p:spPr>
          <a:xfrm>
            <a:off x="0" y="5108224"/>
            <a:ext cx="9144000" cy="45719"/>
          </a:xfrm>
          <a:prstGeom prst="rect">
            <a:avLst/>
          </a:prstGeom>
          <a:gradFill>
            <a:gsLst>
              <a:gs pos="0">
                <a:srgbClr val="3C82DF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vbalasu/trifacta-autolaunch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raw.githubusercontent.com/vbalasu/trifacta-autolaunch/main/trifacta-enterprise-7.6.1-existing-vpc.mod.ya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idx="1" type="body"/>
          </p:nvPr>
        </p:nvSpPr>
        <p:spPr>
          <a:xfrm>
            <a:off x="166275" y="3938141"/>
            <a:ext cx="8034300" cy="114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</a:pPr>
            <a:r>
              <a:rPr lang="en" sz="3100"/>
              <a:t>Autolaunch</a:t>
            </a:r>
            <a:endParaRPr sz="3100"/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None/>
            </a:pPr>
            <a:r>
              <a:rPr lang="en" sz="1800"/>
              <a:t>Simplifying the installation experience into a customer’s AWS VPC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idx="1" type="body"/>
          </p:nvPr>
        </p:nvSpPr>
        <p:spPr>
          <a:xfrm>
            <a:off x="381000" y="1108700"/>
            <a:ext cx="6926700" cy="3486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Why?</a:t>
            </a:r>
            <a:endParaRPr b="1" sz="2000"/>
          </a:p>
          <a:p>
            <a:pPr indent="-298450" lvl="0" marL="457200" rtl="0" algn="l">
              <a:spcBef>
                <a:spcPts val="3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Customers are sometimes reluctant</a:t>
            </a:r>
            <a:r>
              <a:rPr lang="en"/>
              <a:t> to adopt Trifacta SaaS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This could be because: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Customer is concerned about data leaving their infrastructure, due to regulations, corporate policies, or other reasons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Customer wants connectivity to data sources within their VPC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alternative is to install Trifacta into the customer’s VPC. However, the current installation method involves many manual steps, and requires significant technical skills and time to complete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What</a:t>
            </a:r>
            <a:r>
              <a:rPr b="1" lang="en" sz="2000"/>
              <a:t>?</a:t>
            </a:r>
            <a:endParaRPr b="1" sz="2000"/>
          </a:p>
          <a:p>
            <a:pPr indent="-298450" lvl="0" marL="457200" rtl="0" algn="l">
              <a:spcBef>
                <a:spcPts val="3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Autolaunch aims to simplify the installation experience into the customer’s VPC by providing a streamlined CloudFormation template. It aims to move as close to a “One click install” as feasible.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2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Case For Autolaunch on AWS</a:t>
            </a:r>
            <a:endParaRPr/>
          </a:p>
        </p:txBody>
      </p:sp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525" y="3386725"/>
            <a:ext cx="1341149" cy="134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3525" y="1303625"/>
            <a:ext cx="1341150" cy="134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381000" y="1108700"/>
            <a:ext cx="6211500" cy="3486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How</a:t>
            </a:r>
            <a:r>
              <a:rPr b="1" lang="en" sz="2000"/>
              <a:t>?</a:t>
            </a:r>
            <a:endParaRPr b="1" sz="2000"/>
          </a:p>
          <a:p>
            <a:pPr indent="-298450" lvl="0" marL="457200" rtl="0" algn="l">
              <a:spcBef>
                <a:spcPts val="3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Simplification - Autolaunch provides an opinionated template that reduces the number of configuration parameters from 16 to 4</a:t>
            </a:r>
            <a:endParaRPr/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3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Automation - Autolaunch template contains an embedded script that automatically configures the Trifacta instance with S3 and EMR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As a result, a less-technical person can complete a basic installation, in a shorter amount of time</a:t>
            </a:r>
            <a:endParaRPr/>
          </a:p>
        </p:txBody>
      </p:sp>
      <p:sp>
        <p:nvSpPr>
          <p:cNvPr id="108" name="Google Shape;108;p23"/>
          <p:cNvSpPr txBox="1"/>
          <p:nvPr/>
        </p:nvSpPr>
        <p:spPr>
          <a:xfrm>
            <a:off x="6755375" y="1113825"/>
            <a:ext cx="74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16</a:t>
            </a:r>
            <a:endParaRPr b="1" sz="36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7745975" y="1113825"/>
            <a:ext cx="74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b="1" sz="36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" name="Google Shape;110;p23"/>
          <p:cNvSpPr/>
          <p:nvPr/>
        </p:nvSpPr>
        <p:spPr>
          <a:xfrm>
            <a:off x="7479800" y="1385475"/>
            <a:ext cx="353100" cy="18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59595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3"/>
          <p:cNvSpPr txBox="1"/>
          <p:nvPr/>
        </p:nvSpPr>
        <p:spPr>
          <a:xfrm>
            <a:off x="7017975" y="1680550"/>
            <a:ext cx="112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Parameters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5050" y="2194625"/>
            <a:ext cx="1122600" cy="11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</a:t>
            </a:r>
            <a:endParaRPr/>
          </a:p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381000" y="1108700"/>
            <a:ext cx="4409400" cy="3486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Customer provides the following:</a:t>
            </a:r>
            <a:endParaRPr/>
          </a:p>
          <a:p>
            <a:pPr indent="-298450" lvl="0" marL="457200" rtl="0" algn="l">
              <a:spcBef>
                <a:spcPts val="3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Existing VPC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public subnet (for Trifacta)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private subnet (for EMR)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Key pair for EC2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Several parameters from the original template have been stripped away and replaced with sensible defaults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025" y="0"/>
            <a:ext cx="4305001" cy="509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Automation</a:t>
            </a:r>
            <a:endParaRPr/>
          </a:p>
        </p:txBody>
      </p:sp>
      <p:sp>
        <p:nvSpPr>
          <p:cNvPr id="125" name="Google Shape;125;p25"/>
          <p:cNvSpPr txBox="1"/>
          <p:nvPr>
            <p:ph idx="1" type="body"/>
          </p:nvPr>
        </p:nvSpPr>
        <p:spPr>
          <a:xfrm>
            <a:off x="381000" y="803899"/>
            <a:ext cx="8305800" cy="3959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300"/>
              <a:t>Steps</a:t>
            </a:r>
            <a:endParaRPr sz="1300"/>
          </a:p>
          <a:p>
            <a:pPr indent="-292100" lvl="0" marL="457200" rtl="0" algn="l">
              <a:spcBef>
                <a:spcPts val="30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300"/>
              <a:t>CloudFormation creates resources including S3 bucket, EMR cluster, EC2 instance</a:t>
            </a:r>
            <a:endParaRPr sz="13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300"/>
              <a:t>A “User Data” bash script is executed when the Trifacta EC2 instance is created</a:t>
            </a:r>
            <a:endParaRPr sz="13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300"/>
              <a:t>Installs git and jq</a:t>
            </a:r>
            <a:endParaRPr sz="13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300"/>
              <a:t>Clones the git repository: </a:t>
            </a:r>
            <a:r>
              <a:rPr lang="en" sz="1300" u="sng">
                <a:solidFill>
                  <a:schemeClr val="hlink"/>
                </a:solidFill>
                <a:hlinkClick r:id="rId3"/>
              </a:rPr>
              <a:t>https://github.com/vbalasu/trifacta-autolaunch</a:t>
            </a:r>
            <a:endParaRPr sz="13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300"/>
              <a:t>Executes the bash script: user-data.sh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Introspects using EC2 metadata to determine TRIFACTA_INSTANCE_ID, AWS_REGION and STACK_NAME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Uses the AWS CLI to get stack details as json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Parses the json to determine TRIFACTA_URL, TRIFACTA_BUCKET and EMR_CLUSTER_ID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Updates Trifacta platform settings (update_triconf.py) - aws.s3.bucket.name and webapp.runInEMR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Restarts Trifacta services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Calls the configuration service to set aws.s3.enabled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Calls the Trifacta REST API with the </a:t>
            </a:r>
            <a:r>
              <a:rPr lang="en" sz="1300"/>
              <a:t>initial</a:t>
            </a:r>
            <a:r>
              <a:rPr lang="en" sz="1300"/>
              <a:t> password (TRIFACTA_INSTANCE_ID) to obtain an API token</a:t>
            </a:r>
            <a:endParaRPr sz="1300"/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SzPts val="1000"/>
              <a:buAutoNum type="romanLcPeriod"/>
            </a:pPr>
            <a:r>
              <a:rPr lang="en" sz="1300"/>
              <a:t>Uses the API token to configure EMR settings</a:t>
            </a:r>
            <a:endParaRPr sz="13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300"/>
              <a:t>At this point, the user can log into Trifacta, upload some data to S3 and run a Photon and Spark job</a:t>
            </a:r>
            <a:endParaRPr sz="13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247106" y="188187"/>
            <a:ext cx="8649900" cy="37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Notes</a:t>
            </a:r>
            <a:endParaRPr/>
          </a:p>
        </p:txBody>
      </p:sp>
      <p:sp>
        <p:nvSpPr>
          <p:cNvPr id="131" name="Google Shape;131;p26"/>
          <p:cNvSpPr txBox="1"/>
          <p:nvPr>
            <p:ph idx="1" type="body"/>
          </p:nvPr>
        </p:nvSpPr>
        <p:spPr>
          <a:xfrm>
            <a:off x="381000" y="1108700"/>
            <a:ext cx="7732800" cy="3486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After the installation, the Trifacta administrator can update the license file using the user interface (Admin settings)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The Autolaunch template for version 7.6 can be found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 Save this file to your computer. To use it, go to AWS console → Cloudformation → Create Stack. Choose the “Template is ready” option and upload the yaml template. Fill in the parameters as shown on pg 4 to create the stack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Template for version 8.2 will be available soon after the AWS Marketplace is updated with the latest AMIs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ifacta">
  <a:themeElements>
    <a:clrScheme name="NEW TRIFACTA">
      <a:dk1>
        <a:srgbClr val="272829"/>
      </a:dk1>
      <a:lt1>
        <a:srgbClr val="FFFFFF"/>
      </a:lt1>
      <a:dk2>
        <a:srgbClr val="000000"/>
      </a:dk2>
      <a:lt2>
        <a:srgbClr val="D9D9D9"/>
      </a:lt2>
      <a:accent1>
        <a:srgbClr val="1E79D2"/>
      </a:accent1>
      <a:accent2>
        <a:srgbClr val="EBECEB"/>
      </a:accent2>
      <a:accent3>
        <a:srgbClr val="2BA2DA"/>
      </a:accent3>
      <a:accent4>
        <a:srgbClr val="909090"/>
      </a:accent4>
      <a:accent5>
        <a:srgbClr val="E3A62E"/>
      </a:accent5>
      <a:accent6>
        <a:srgbClr val="143D74"/>
      </a:accent6>
      <a:hlink>
        <a:srgbClr val="3FAD59"/>
      </a:hlink>
      <a:folHlink>
        <a:srgbClr val="F0672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